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3" r:id="rId11"/>
    <p:sldId id="265" r:id="rId12"/>
    <p:sldId id="269" r:id="rId13"/>
    <p:sldId id="270" r:id="rId14"/>
    <p:sldId id="266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A930-FB03-49CF-A327-DD66154EBD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4047-0B69-468A-989C-B75F0C692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A930-FB03-49CF-A327-DD66154EBD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4047-0B69-468A-989C-B75F0C692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A930-FB03-49CF-A327-DD66154EBD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4047-0B69-468A-989C-B75F0C692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A930-FB03-49CF-A327-DD66154EBD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4047-0B69-468A-989C-B75F0C692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A930-FB03-49CF-A327-DD66154EBD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4047-0B69-468A-989C-B75F0C692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A930-FB03-49CF-A327-DD66154EBD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4047-0B69-468A-989C-B75F0C692D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A930-FB03-49CF-A327-DD66154EBD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4047-0B69-468A-989C-B75F0C692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A930-FB03-49CF-A327-DD66154EBD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4047-0B69-468A-989C-B75F0C692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A930-FB03-49CF-A327-DD66154EBD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4047-0B69-468A-989C-B75F0C692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A930-FB03-49CF-A327-DD66154EBD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D74047-0B69-468A-989C-B75F0C692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A930-FB03-49CF-A327-DD66154EBD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4047-0B69-468A-989C-B75F0C692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C1A930-FB03-49CF-A327-DD66154EBD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2D74047-0B69-468A-989C-B75F0C692D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Пищевые </a:t>
            </a:r>
            <a:r>
              <a:rPr lang="ru-RU" dirty="0"/>
              <a:t>вещества и их значение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5589240"/>
            <a:ext cx="2931840" cy="6858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12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Витамины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Сохранение </a:t>
            </a:r>
            <a:r>
              <a:rPr lang="ru-RU" dirty="0"/>
              <a:t>витаминов при кулинарной обработке. В процессе хранения и кулинарной обработки пищевых продуктов некоторые витамины разрушаются, особенно витамин С. Отрицательными факторами, снижающими С-витаминную активность овощей и плодов, являются: солнечный свет, кислород воздуха, высокая температура, щелочная среда, повышенная влажность воздуха и вода, в которой витамин хорошо растворяется. Ускоряют процесс его разрушения ферменты, содержащиеся в пищевых продуктах.</a:t>
            </a:r>
          </a:p>
          <a:p>
            <a:endParaRPr lang="ru-RU" dirty="0"/>
          </a:p>
          <a:p>
            <a:r>
              <a:rPr lang="ru-RU" dirty="0"/>
              <a:t>Витамин С сильно разрушается в процессе приготовления овощных пюре, котлет, запеканок, тушеных блюд и незначительно — при жарке овощей в жире. Вторичный подогрев овощных блюд и соприкосновение их с окисляющимися частями технологического оборудования приводят к полному разрушению этого витамина. Витамины группы В при кулинарной обработке продуктов в основном сохраняются. Но следует помнить, что щелочная среда разрушает эти витамины, в связи с чем нельзя добавлять питьевую соду при варке бобовых.</a:t>
            </a:r>
          </a:p>
          <a:p>
            <a:endParaRPr lang="ru-RU" dirty="0"/>
          </a:p>
          <a:p>
            <a:r>
              <a:rPr lang="ru-RU" dirty="0"/>
              <a:t>Для улучшения усвояемости каротина необходимо все овощи оранжево-красного цвета (морковь, томаты) употреблять с жиром (сметана, растительное масло, молочный соус), а в супы и другие блюда вводить их в </a:t>
            </a:r>
            <a:r>
              <a:rPr lang="ru-RU" dirty="0" err="1"/>
              <a:t>пассерованном</a:t>
            </a:r>
            <a:r>
              <a:rPr lang="ru-RU" dirty="0"/>
              <a:t> виде.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3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Минеральные вещества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Минеральные, или неорганические, вещества относят к числу незаменимых, они участвуют в жизненно важных процессах, протекающих в организме человека: построении костей, поддержании кислотно-щелочного равновесия, состава крови, нормализации </a:t>
            </a:r>
            <a:r>
              <a:rPr lang="ru-RU" dirty="0" err="1"/>
              <a:t>водносолевого</a:t>
            </a:r>
            <a:r>
              <a:rPr lang="ru-RU" dirty="0"/>
              <a:t> обмена, деятельности нервной системы.</a:t>
            </a:r>
          </a:p>
          <a:p>
            <a:endParaRPr lang="ru-RU" dirty="0"/>
          </a:p>
          <a:p>
            <a:r>
              <a:rPr lang="ru-RU" dirty="0"/>
              <a:t>В зависимости от содержания в организме минеральные вещества делят на:</a:t>
            </a:r>
          </a:p>
          <a:p>
            <a:endParaRPr lang="ru-RU" dirty="0"/>
          </a:p>
          <a:p>
            <a:r>
              <a:rPr lang="ru-RU" dirty="0"/>
              <a:t>Макроэлементы, находящиеся в значительном количестве (99% от общего количества минеральных веществ, содержащихся в организме): кальций, фосфор, магний, железо, калий, натрий, хлор, сера.</a:t>
            </a:r>
          </a:p>
          <a:p>
            <a:endParaRPr lang="ru-RU" dirty="0"/>
          </a:p>
          <a:p>
            <a:r>
              <a:rPr lang="ru-RU" dirty="0"/>
              <a:t>Микроэлементы, входящие в состав тела человека в малых дозах: йод, фтор, медь, кобальт, марганец;</a:t>
            </a:r>
          </a:p>
          <a:p>
            <a:endParaRPr lang="ru-RU" dirty="0"/>
          </a:p>
          <a:p>
            <a:r>
              <a:rPr lang="ru-RU" dirty="0" err="1"/>
              <a:t>Ультрамикроэлементы</a:t>
            </a:r>
            <a:r>
              <a:rPr lang="ru-RU" dirty="0"/>
              <a:t>, содержащиеся в организме в ничтожных количествах: золото, ртуть, радий и др.</a:t>
            </a:r>
          </a:p>
          <a:p>
            <a:endParaRPr lang="ru-RU" dirty="0"/>
          </a:p>
          <a:p>
            <a:r>
              <a:rPr lang="ru-RU" dirty="0"/>
              <a:t>Кальций участвует в построении костей, зубов, необходим для нормальной деятельности </a:t>
            </a:r>
            <a:r>
              <a:rPr lang="ru-RU" dirty="0" err="1" smtClean="0"/>
              <a:t>нервнойсистемы</a:t>
            </a:r>
            <a:r>
              <a:rPr lang="ru-RU" dirty="0"/>
              <a:t>, сердца, влияет на рост. Солями кальция богаты молочные продукты, яйца, капуста, свекла. Суточная потребность организма в кальции 0,8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15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Минеральные вещества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20869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Фосфор участвует в обмене белков и жиров, в формировании костной ткани, влияет на центральную нервную систему. Содержится в молочных продуктах, яйцах, мясе, рыбе, хлебе, бобовых. Потребность в фосфоре составляет 1,2 г в сутки.</a:t>
            </a:r>
          </a:p>
          <a:p>
            <a:endParaRPr lang="ru-RU" dirty="0"/>
          </a:p>
          <a:p>
            <a:r>
              <a:rPr lang="ru-RU" dirty="0"/>
              <a:t>Магний влияет на нервную, мышечную и сердечную деятельность, обладает сосудорасширяющим свойством. Содержится в хлебе, крупах, бобовых, орехах, какао-порошке. Суточная норма потребления магния 0,4 г.</a:t>
            </a:r>
          </a:p>
          <a:p>
            <a:endParaRPr lang="ru-RU" dirty="0"/>
          </a:p>
          <a:p>
            <a:r>
              <a:rPr lang="ru-RU" dirty="0"/>
              <a:t>Железо нормализует состав крови (входя в гемоглобин) и является активным участником окислительных процессов в организме. Содержится в печени, почках, яйцах, овсяной и гречневой крупах, ржаном хлебе, яблоках. Суточная потребность в железе 0,018 г.</a:t>
            </a:r>
          </a:p>
          <a:p>
            <a:endParaRPr lang="ru-RU" dirty="0"/>
          </a:p>
          <a:p>
            <a:r>
              <a:rPr lang="ru-RU" dirty="0"/>
              <a:t>Калий участвует в водном обмене организма человека, усиливая выведение жидкости и улучшая работу сердца. Содержится в сухих фруктах (кураге, урюке, черносливе, изюме), горохе, фасоли, картофеле, мясе, рыбе. В сутки человеку необходимо до 3 г калия.</a:t>
            </a:r>
          </a:p>
          <a:p>
            <a:endParaRPr lang="ru-RU" dirty="0"/>
          </a:p>
          <a:p>
            <a:r>
              <a:rPr lang="ru-RU" dirty="0"/>
              <a:t>Натрий вместе с калием регулирует водный обмен, задерживая влагу в организме, поддерживает нормальное осмотическое давление в тканях. В пищевых продуктах натрия мало, поэтому его вводят с поваренной солью (</a:t>
            </a:r>
            <a:r>
              <a:rPr lang="ru-RU" dirty="0" err="1"/>
              <a:t>NaCl</a:t>
            </a:r>
            <a:r>
              <a:rPr lang="ru-RU" dirty="0"/>
              <a:t>). Суточная потребность 4—6 г натрия или 10—15 г поваренной соли.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44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Минеральные вещества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100" dirty="0"/>
              <a:t>Хлор участвует в регуляции осмотического давления в тканях и в образовании соляной кислоты (НС1) в желудке. Поступает хлор </a:t>
            </a:r>
            <a:r>
              <a:rPr lang="ru-RU" sz="1100" dirty="0" err="1"/>
              <a:t>споваренной</a:t>
            </a:r>
            <a:r>
              <a:rPr lang="ru-RU" sz="1100" dirty="0"/>
              <a:t> солью. Суточная потребность 5—7г.</a:t>
            </a:r>
          </a:p>
          <a:p>
            <a:endParaRPr lang="ru-RU" sz="1100" dirty="0"/>
          </a:p>
          <a:p>
            <a:r>
              <a:rPr lang="ru-RU" sz="1100" dirty="0"/>
              <a:t>Сера входит в состав некоторых аминокислот, витамина В,, гормона инсулина. Содержится в горохе, овсяной крупе, сыре, яйцах, мясе, рыбе. Суточная потребность 1 г. '</a:t>
            </a:r>
          </a:p>
          <a:p>
            <a:endParaRPr lang="ru-RU" sz="1100" dirty="0"/>
          </a:p>
          <a:p>
            <a:r>
              <a:rPr lang="ru-RU" sz="1100" dirty="0"/>
              <a:t>Йод участвует в построении и работе щитовидной железы. Больше всего йода сконцентрировано в морской воде, морской капусте и морской рыбе. Суточная потребность 0,15 мг.</a:t>
            </a:r>
          </a:p>
          <a:p>
            <a:endParaRPr lang="ru-RU" sz="1100" dirty="0"/>
          </a:p>
          <a:p>
            <a:r>
              <a:rPr lang="ru-RU" sz="1100" dirty="0"/>
              <a:t>Фтор принимает участие в формировании зубов и костного скелета, содержится в питьевой воде. Суточная потребность 0,7-1,2 мг.</a:t>
            </a:r>
          </a:p>
          <a:p>
            <a:endParaRPr lang="ru-RU" sz="1100" dirty="0"/>
          </a:p>
          <a:p>
            <a:r>
              <a:rPr lang="ru-RU" sz="1100" dirty="0"/>
              <a:t>Медь и кобальт участвуют в кроветворении. Содержатся в небольших количествах в пище животного и растительного происхождения.</a:t>
            </a:r>
          </a:p>
          <a:p>
            <a:endParaRPr lang="ru-RU" sz="1100" dirty="0"/>
          </a:p>
          <a:p>
            <a:r>
              <a:rPr lang="ru-RU" sz="1100" dirty="0"/>
              <a:t>Общая суточная потребность организма взрослого человека в минеральных веществах составляет 20—25 г, при этом важна сбалансированность отдельных элементов. Так, соотношение кальция, фосфора и магния в питании должно составлять 1:1,3:0,5, что определяет уровень усвоения этих минеральных веществ в организме.</a:t>
            </a:r>
          </a:p>
          <a:p>
            <a:endParaRPr lang="ru-RU" sz="1100" dirty="0"/>
          </a:p>
          <a:p>
            <a:r>
              <a:rPr lang="ru-RU" sz="1100" dirty="0"/>
              <a:t>Для поддержания в организме кислотно-щелочного равновесия необходимо правильно сочетать в питании продукты, содержащие минеральные вещества щелочного действия (</a:t>
            </a:r>
            <a:r>
              <a:rPr lang="ru-RU" sz="1100" dirty="0" err="1"/>
              <a:t>Са</a:t>
            </a:r>
            <a:r>
              <a:rPr lang="ru-RU" sz="1100" dirty="0"/>
              <a:t>, </a:t>
            </a:r>
            <a:r>
              <a:rPr lang="ru-RU" sz="1100" dirty="0" err="1"/>
              <a:t>Mg</a:t>
            </a:r>
            <a:r>
              <a:rPr lang="ru-RU" sz="1100" dirty="0"/>
              <a:t>, К, </a:t>
            </a:r>
            <a:r>
              <a:rPr lang="ru-RU" sz="1100" dirty="0" err="1"/>
              <a:t>Na</a:t>
            </a:r>
            <a:r>
              <a:rPr lang="ru-RU" sz="1100" dirty="0"/>
              <a:t>), которыми богаты молоко, овощи, фрукты, картофель, и кислотного действия (Р, S, </a:t>
            </a:r>
            <a:r>
              <a:rPr lang="ru-RU" sz="1100" dirty="0" err="1"/>
              <a:t>Сl</a:t>
            </a:r>
            <a:r>
              <a:rPr lang="ru-RU" sz="1100" dirty="0"/>
              <a:t> которые содержатся в мясе, рыбе, яйцах, хлебе, крупе.</a:t>
            </a:r>
          </a:p>
          <a:p>
            <a:endParaRPr lang="ru-RU" sz="1100" dirty="0"/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57886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Вода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>Вода играет важную роль в жизнедеятельности организма человека. Она является самой значительной по количеству составной частью всех клеток (2/3 массы тела человека). Вода — это среда, в которой существуют клетки и поддерживается связь между ними, это основа всех жидкостей в организме (крови, лимфы, пищеварительных соков). При участии воды происходят обмен веществ, терморегуляция и другие биологические процессы. Ежедневно человек выделяет воду с потом (500 г), выдыхаемым воздухом (350 г), мочой (1500 г) и калом (150 г), выводя из организма вредные продукты обмена. Для восстановления потерянной воды ее необходимо вводить в организм. В зависимости от возраста, физической нагрузки и климатических условий суточная потребность человека в воде составляет 2-2,5 л, в том числе поступает с питьем 1 л, с пищей 1,2 л, образуется в процессе обмена веществ 0,3 л. В жаркое время года, при работе в горячих цехах, при напряженной физической нагрузке наблюдаются большие потери воды в организме с потом, поэтому потребление ее увеличивают до 5—6 л в сутки. В этих случаях питьевую воду подсаливают, так как вместе с потом теряется много солей натрия. Избыточное потребление воды является дополнительной нагрузкой для сердечно-сосудистой системы и почек и наносит ущерб здоровью. В случае нарушения функции кишечника (поносы) вода не всасывается в кровь, а выводится из организма человека, что приводит к сильному его обезвоживанию и представляет угрозу для жизни. Без воды человек может прожить не боле 6 суток</a:t>
            </a:r>
          </a:p>
        </p:txBody>
      </p:sp>
    </p:spTree>
    <p:extLst>
      <p:ext uri="{BB962C8B-B14F-4D97-AF65-F5344CB8AC3E}">
        <p14:creationId xmlns:p14="http://schemas.microsoft.com/office/powerpoint/2010/main" val="246748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2952328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2170584" cy="5184616"/>
          </a:xfrm>
        </p:spPr>
        <p:txBody>
          <a:bodyPr/>
          <a:lstStyle/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39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Autofit/>
          </a:bodyPr>
          <a:lstStyle/>
          <a:p>
            <a:r>
              <a:rPr lang="ru-RU" sz="2500" dirty="0" smtClean="0"/>
              <a:t>    Организм </a:t>
            </a:r>
            <a:r>
              <a:rPr lang="ru-RU" sz="2500" dirty="0"/>
              <a:t>человека состоит из белков (19,6 %), жиров (14,7 %), углеводов (1 %), минеральных веществ (4,9 %), воды (58,8 %). Он постоянно расходует эти вещества на образование энергии, необходимой для функционирования внутренних органов, поддержания тепла и осуществления всех жизненных процессов, в том числе физической и умственной работы. Одновременно происходят восстановление и создание клеток и тканей, из которых построен организм человека, восполнение расходуемой энергии за счет веществ, поступающих с пищей. К таким веществам относят белки, жиры, углеводы, минеральные вещества, витамины, воду и др., их называют пищевыми. Следовательно, пища для организма является источником энергии и пластических (строительных) материалов.</a:t>
            </a:r>
          </a:p>
          <a:p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666791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Белки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5472608"/>
          </a:xfrm>
        </p:spPr>
        <p:txBody>
          <a:bodyPr>
            <a:normAutofit fontScale="25000" lnSpcReduction="20000"/>
          </a:bodyPr>
          <a:lstStyle/>
          <a:p>
            <a:r>
              <a:rPr lang="ru-RU" sz="4800" dirty="0"/>
              <a:t>Белки — наиболее важные биологические вещества живых организмов. Они служат основным пластическим материалом, из которого строятся клетки, ткани и органы тела человека. Белки составляют основу гормонов, ферментов, антител и других образований, выполняющих сложные функции в жизни человека (пищеварение, рост, размножение, иммунитет и др.), способствуют нормальному обмену в организме витаминов и минеральных солей. Белки участвуют в образовании энергии, особенно в период больших энергетических затрат или при недостаточном количестве в питании углеводов и жиров, покрывая 12 % от всей потребности организма в энергии. Энергетическая ценность 1 г белка составляет 4 ккал. При недостатке белков в организме возникают серьезные нарушения: замедление роста и развития детей, изменения в печени взрослых, деятельности желез внутренней секреции, состава крови, ослабление умственной деятельности, снижение работоспособности и сопротивляемости к инфекционным заболеваниям. Белок в организме человека образуется беспрерывно из аминокислот, поступающих в клетки в результате переваривания белка пищи. Для синтеза белка человека необходим белок пищи в определенном количестве и определенного аминокислотного состава. В настоящее время известно более 80 аминокислот, из которых 22 наиболее распространены в пищевых продуктах. Аминокислоты по биологической ценности делят на незаменимые и заменимые.</a:t>
            </a:r>
          </a:p>
          <a:p>
            <a:endParaRPr lang="ru-RU" sz="4800" dirty="0"/>
          </a:p>
          <a:p>
            <a:r>
              <a:rPr lang="ru-RU" sz="4800" dirty="0" smtClean="0"/>
              <a:t>Суточная </a:t>
            </a:r>
            <a:r>
              <a:rPr lang="ru-RU" sz="4800" dirty="0"/>
              <a:t>норма потребления белка для людей трудоспособного возраста составляет всего 58—117 г в зависимости от пола, возраста и характера труда человека. Белки животного происхождения должны составлять 55 % суточной нормы.</a:t>
            </a:r>
          </a:p>
          <a:p>
            <a:endParaRPr lang="ru-RU" sz="4800" dirty="0"/>
          </a:p>
          <a:p>
            <a:r>
              <a:rPr lang="ru-RU" sz="4800" dirty="0"/>
              <a:t>О состоянии белкового обмена в организме судят по азотистому балансу, т.е. по равновесию между количеством азота вводимого с белками пищи и выводимого из организма. У здоровых взрослых людей, правильно питающихся, наблюдается азотистое равновесие. У растущих детей, молодых людей, у беременных и кормящих женщин отмечается положительный азотистый баланс, т.к. белок пищи идет на образование новых клеток и введение азота с белковой пищей преобладает над выведением его из организма. При голодании, болезнях, когда белков пищи недостаточно, наблюдается отрицательный баланс, т.е. азота выводится больше, чем вводится, недостаток белков пищи ведет к распаду белков органов и тканей.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03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Жиры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/>
              <a:t>организма в энергии). Энергетическая ценность 1 г жира составляет 9 ккал. Жиры снабжают организм витаминами А и D, биологически активными веществами (фосфолипиды, токоферолы, стерины), придают пище сочность, вкус, повышают ее питательность, вызывая у человека чувство насыщения.</a:t>
            </a:r>
          </a:p>
          <a:p>
            <a:endParaRPr lang="ru-RU" dirty="0"/>
          </a:p>
          <a:p>
            <a:r>
              <a:rPr lang="ru-RU" dirty="0"/>
              <a:t>Остаток поступившего жира после покрытия потребности организма откладывается в подкожной клетчатке в виде подкожно-жирового слоя и в соединительной ткани, окружающей внутренние органы. Как подкожный, так и внутренний жир являются основным резервом энергии (запасной жир) и используется организмом при усиленной физической работе. Подкожно-жировой слой предохраняет организм от охлаждения, а внутренний жир защищает внутренние органы от ударов, сотрясений и смещений. При недостатке в питании жиров наблюдается ряд нарушений со стороны центральной нервной системы, ослабевают защитные силы организма, снижается синтез белка, повышается проницаемость </a:t>
            </a:r>
            <a:r>
              <a:rPr lang="ru-RU" dirty="0" err="1"/>
              <a:t>капиляров</a:t>
            </a:r>
            <a:r>
              <a:rPr lang="ru-RU" dirty="0"/>
              <a:t>, замедляется рост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78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Жиры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709160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90941" y="908720"/>
            <a:ext cx="63367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Это сложные органические соединения, состоящие из глицерина и жирных кислот, в которых содержатся углерод, водород, кислород. Жиры относят к основным пищевым веществам, они являются обязательным компонентом в сбалансированном питании</a:t>
            </a:r>
            <a:r>
              <a:rPr lang="ru-RU" dirty="0" smtClean="0"/>
              <a:t>.</a:t>
            </a:r>
          </a:p>
          <a:p>
            <a:pPr marL="285750" indent="-285750">
              <a:buFont typeface="Wingdings" pitchFamily="2" charset="2"/>
              <a:buChar char="§"/>
            </a:pPr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Биологическая ценность жира зависит также от содержания в нем различных жирорастворимых витаминов А и D (жир рыбы, сливочное масло), витамина Е (растительные масла) и жироподобных веществ: </a:t>
            </a:r>
            <a:r>
              <a:rPr lang="ru-RU" dirty="0" err="1"/>
              <a:t>фосфатидов</a:t>
            </a:r>
            <a:r>
              <a:rPr lang="ru-RU" dirty="0"/>
              <a:t> и стеринов.</a:t>
            </a:r>
          </a:p>
          <a:p>
            <a:pPr marL="285750" indent="-285750">
              <a:buFont typeface="Wingdings" pitchFamily="2" charset="2"/>
              <a:buChar char="§"/>
            </a:pPr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Суточная норма потребления жира для трудоспособного населении составляет всего 60—154 г в зависимости от возраста, пола, характера груда и климатических условий местности; из них жиры животного происхождения должны составлять 70 %, а растительного — 30 %. </a:t>
            </a:r>
          </a:p>
        </p:txBody>
      </p:sp>
    </p:spTree>
    <p:extLst>
      <p:ext uri="{BB962C8B-B14F-4D97-AF65-F5344CB8AC3E}">
        <p14:creationId xmlns:p14="http://schemas.microsoft.com/office/powerpoint/2010/main" val="247044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Углеводы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2807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Это органические соединения, состоящие из углерода, водорода и кислорода, синтезирующиеся в растениях из углекислоты и воды под действием солнечной энергии.</a:t>
            </a:r>
          </a:p>
          <a:p>
            <a:endParaRPr lang="ru-RU" dirty="0"/>
          </a:p>
          <a:p>
            <a:r>
              <a:rPr lang="ru-RU" dirty="0"/>
              <a:t>Углеводы, обладая способностью окисляться, служат основным источником энергии, используемой в процессе мышечной деятельности человека. Энергетическая ценность 1 г углеводов составляет 4 ккал. Они покрывают 58 % всей потребности организма в энергии. Кроме того, углеводы входят в состав клеток и тканей, содержатся в крови и в виде гликогена (животного крахмала) в печени. В организме углеводов мало (до 1 % массы тела человека). Поэтому для покрытия энергетических затрат они должны поступать с пищей постоянно. </a:t>
            </a:r>
          </a:p>
          <a:p>
            <a:endParaRPr lang="ru-RU" dirty="0"/>
          </a:p>
          <a:p>
            <a:r>
              <a:rPr lang="ru-RU" dirty="0"/>
              <a:t>В случае недостатка в питании углеводов при больших физических нагрузках происходит образование энергии из запасного жира, а затем и белка организма. При избытке углеводов в питании жировой запас пополняется за счет превращения углеводов в жир, что приводит к увеличению массы человека. Источником снабжения организма углеводами являются растительные продукты, в которых они представлены в виде моносахаридов, дисахаридов и полисахаридов.</a:t>
            </a:r>
          </a:p>
          <a:p>
            <a:endParaRPr lang="ru-RU" dirty="0"/>
          </a:p>
          <a:p>
            <a:r>
              <a:rPr lang="ru-RU" dirty="0"/>
              <a:t>Моносахариды - самые простые углеводы, сладкие на вкус, растворимые в воде. К ним относят глюкозу, фруктозу и галактозу. Они быстро всасываются из кишечника в кровь и используются организмом как источник энергии, для образования гликогена в печени, для питания тканей мозга, мышц и поддержания необходимого уровня сахара в крови.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03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Углеводы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/>
              <a:t>Крахмал в организме человека под действием ферментов пищеварительных соков расщепляется до глюкозы, постепенно удовлетворяя потребность организма в энергии на длительный период. Благодаря крахмалу многие продукты, содержащие его (хлеб, крупы, макаронные изделия, картофель), вызывают у человека чувство насыщения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Гликоген поступает в организм человека в малых дозах, так как он содержится в небольших количествах в пище животного происхождения (печени, мясе).</a:t>
            </a:r>
          </a:p>
          <a:p>
            <a:endParaRPr lang="ru-RU" dirty="0"/>
          </a:p>
          <a:p>
            <a:r>
              <a:rPr lang="ru-RU" dirty="0"/>
              <a:t>Клетчатка в организме человека не переваривается из-за отсутствия в пищеварительных соках фермента целлюлозы, но, проходя по органам пищеварения, стимулирует перистальтику кишечника, выводит из организма холестерин, создает условия для развития полезных бактерий, способствуя тем самым лучшему пищеварению и усвоению пищи. Содержится клетчатка во всех растительных продуктах (от 0,5 до 3 %).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4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Углеводы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980728"/>
            <a:ext cx="547260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Пектиновые (</a:t>
            </a:r>
            <a:r>
              <a:rPr lang="ru-RU" sz="2000" dirty="0" err="1"/>
              <a:t>углеводоподобные</a:t>
            </a:r>
            <a:r>
              <a:rPr lang="ru-RU" sz="2000" dirty="0"/>
              <a:t>) вещества, попадая в организм человека с овощами, фруктами, стимулируют процесс пищеварения и способствуют выведению из организма вредных веществ. К ним относят протопектин — находится в клеточных мембранах свежих овощей, плодов, придавая им жесткость; пектин — </a:t>
            </a:r>
            <a:r>
              <a:rPr lang="ru-RU" sz="2000" dirty="0" err="1"/>
              <a:t>желеобразующее</a:t>
            </a:r>
            <a:r>
              <a:rPr lang="ru-RU" sz="2000" dirty="0"/>
              <a:t> вещество клеточного сока овощей и плодов; пектиновая и </a:t>
            </a:r>
            <a:r>
              <a:rPr lang="ru-RU" sz="2000" dirty="0" err="1"/>
              <a:t>пектовая</a:t>
            </a:r>
            <a:r>
              <a:rPr lang="ru-RU" sz="2000" dirty="0"/>
              <a:t> кислоты, придающие кислый вкус плодам и овощам. Пектиновых веществ много в яблоках, сливе, крыжовнике, клюкве.</a:t>
            </a:r>
          </a:p>
          <a:p>
            <a:endParaRPr lang="ru-RU" sz="2000" dirty="0"/>
          </a:p>
          <a:p>
            <a:r>
              <a:rPr lang="ru-RU" sz="2000" dirty="0"/>
              <a:t>Суточная норма потребления углеводов для трудоспособного населения составляет всего 257—586 г в зависимости от возраста, пола и характера труда</a:t>
            </a:r>
          </a:p>
        </p:txBody>
      </p:sp>
    </p:spTree>
    <p:extLst>
      <p:ext uri="{BB962C8B-B14F-4D97-AF65-F5344CB8AC3E}">
        <p14:creationId xmlns:p14="http://schemas.microsoft.com/office/powerpoint/2010/main" val="116168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Витамины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000" dirty="0"/>
              <a:t>Это низкомолекулярные органические вещества различной химической природы, выполняющие роль биологических регуляторов жизненных процессов в организме человека.</a:t>
            </a:r>
          </a:p>
          <a:p>
            <a:endParaRPr lang="ru-RU" sz="1000" dirty="0"/>
          </a:p>
          <a:p>
            <a:r>
              <a:rPr lang="ru-RU" sz="1000" dirty="0"/>
              <a:t>Витамины участвуют в нормализации обмена веществ, в образовании ферментов, гормонов, стимулируют рост, развитие, выздоровление организма.</a:t>
            </a:r>
          </a:p>
          <a:p>
            <a:endParaRPr lang="ru-RU" sz="1000" dirty="0"/>
          </a:p>
          <a:p>
            <a:r>
              <a:rPr lang="ru-RU" sz="1000" dirty="0"/>
              <a:t>Они имеют большое значение в формировании костной ткани (вит. D), кожного покрова (вит. А), соединительной ткани (вит. С), в развитии плода (вит Е), в процессе кроветворения (вит. В|2, В9) и т.д.</a:t>
            </a:r>
          </a:p>
          <a:p>
            <a:endParaRPr lang="ru-RU" sz="1000" dirty="0"/>
          </a:p>
          <a:p>
            <a:r>
              <a:rPr lang="ru-RU" sz="1000" dirty="0"/>
              <a:t>Впервые витамины были обнаружены в пищевых продуктах в 1880 г. русским ученым Н.И. Луниным. В настоящее время открыто более 30 видов витаминов, каждый из которых имеет химическое название и многие из них — буквенное обозначение латинского алфавита (С — аскорбиновая кислота, В, — тиамин и т.д.). Некоторые витамины в организме не синтезируются и не откладываются в запас, поэтому должны обязательно вводиться с пищей (С, В,, Р). Часть витаминов может синтезироваться </a:t>
            </a:r>
            <a:r>
              <a:rPr lang="ru-RU" sz="1000" dirty="0" err="1" smtClean="0"/>
              <a:t>ворганизме</a:t>
            </a:r>
            <a:r>
              <a:rPr lang="ru-RU" sz="1000" dirty="0" smtClean="0"/>
              <a:t> </a:t>
            </a:r>
            <a:r>
              <a:rPr lang="ru-RU" sz="1000" dirty="0"/>
              <a:t>(В2, в6, в9, РР, К).</a:t>
            </a:r>
          </a:p>
          <a:p>
            <a:endParaRPr lang="ru-RU" sz="1000" dirty="0"/>
          </a:p>
          <a:p>
            <a:r>
              <a:rPr lang="ru-RU" sz="1000" dirty="0"/>
              <a:t>Отсутствие витаминов в питании вызывает заболевание под общим названием авитаминозы. При недостаточном потреблении витаминов с пищей возникают гиповитаминозы, которые проявляются в виде раздражительности, бессонницы, слабости, снижения трудоспособности и сопротивляемости к инфекционным заболеваниям. Избыточное потребление витаминов А и D приводит к отравлению организма, называемому гипервитаминозом.</a:t>
            </a:r>
          </a:p>
          <a:p>
            <a:endParaRPr lang="ru-RU" sz="1000" dirty="0"/>
          </a:p>
          <a:p>
            <a:r>
              <a:rPr lang="ru-RU" sz="1000" dirty="0"/>
              <a:t>Витамины содержатся почти во всех пищевых продуктах. Однако некоторые продукты для повышения их пищевой ценности подвергают искусственной витаминизации: молоко, кефир, сливочное масло, кондитерские изделия, муку и др.</a:t>
            </a:r>
          </a:p>
          <a:p>
            <a:endParaRPr lang="ru-RU" sz="1000" dirty="0"/>
          </a:p>
          <a:p>
            <a:r>
              <a:rPr lang="ru-RU" sz="1000" dirty="0"/>
              <a:t>В зависимости от растворимости все витамины делят на: 1) водорастворимые С, Р, В1, В2, В6, В9, РР и </a:t>
            </a:r>
            <a:r>
              <a:rPr lang="ru-RU" sz="1000" dirty="0" err="1"/>
              <a:t>др</a:t>
            </a:r>
            <a:r>
              <a:rPr lang="ru-RU" sz="1000" dirty="0"/>
              <a:t>; 2) жирорастворимые — A, D, Е, К; 3) </a:t>
            </a:r>
            <a:r>
              <a:rPr lang="ru-RU" sz="1000" dirty="0" err="1"/>
              <a:t>витаминоподобные</a:t>
            </a:r>
            <a:r>
              <a:rPr lang="ru-RU" sz="1000" dirty="0"/>
              <a:t> вещества — U, F, В4 (холин), В15 (</a:t>
            </a:r>
            <a:r>
              <a:rPr lang="ru-RU" sz="1000" dirty="0" err="1"/>
              <a:t>пангамовая</a:t>
            </a:r>
            <a:r>
              <a:rPr lang="ru-RU" sz="1000" dirty="0"/>
              <a:t> кислота) и др.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08927953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51</TotalTime>
  <Words>2593</Words>
  <Application>Microsoft Office PowerPoint</Application>
  <PresentationFormat>Экран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Углы</vt:lpstr>
      <vt:lpstr>Пищевые вещества и их значение</vt:lpstr>
      <vt:lpstr>Презентация PowerPoint</vt:lpstr>
      <vt:lpstr>Белки</vt:lpstr>
      <vt:lpstr>Жиры</vt:lpstr>
      <vt:lpstr>Жиры</vt:lpstr>
      <vt:lpstr>Углеводы</vt:lpstr>
      <vt:lpstr>Углеводы</vt:lpstr>
      <vt:lpstr>Углеводы</vt:lpstr>
      <vt:lpstr>Витамины</vt:lpstr>
      <vt:lpstr>Витамины</vt:lpstr>
      <vt:lpstr>Минеральные вещества</vt:lpstr>
      <vt:lpstr>Минеральные вещества</vt:lpstr>
      <vt:lpstr>Минеральные вещества</vt:lpstr>
      <vt:lpstr>Вода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Пищевые вещества и их значение</dc:title>
  <dc:creator>EKS</dc:creator>
  <cp:lastModifiedBy>User</cp:lastModifiedBy>
  <cp:revision>7</cp:revision>
  <dcterms:created xsi:type="dcterms:W3CDTF">2016-01-19T13:15:47Z</dcterms:created>
  <dcterms:modified xsi:type="dcterms:W3CDTF">2016-09-06T18:44:24Z</dcterms:modified>
</cp:coreProperties>
</file>